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59" r:id="rId3"/>
    <p:sldId id="298" r:id="rId4"/>
    <p:sldId id="301" r:id="rId5"/>
    <p:sldId id="300" r:id="rId6"/>
    <p:sldId id="312" r:id="rId7"/>
    <p:sldId id="313" r:id="rId8"/>
    <p:sldId id="305" r:id="rId9"/>
    <p:sldId id="299" r:id="rId10"/>
    <p:sldId id="308" r:id="rId11"/>
    <p:sldId id="319" r:id="rId12"/>
    <p:sldId id="314" r:id="rId13"/>
    <p:sldId id="315" r:id="rId14"/>
    <p:sldId id="316" r:id="rId15"/>
    <p:sldId id="317" r:id="rId16"/>
    <p:sldId id="318" r:id="rId17"/>
    <p:sldId id="260" r:id="rId18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463"/>
    <a:srgbClr val="91BA5B"/>
    <a:srgbClr val="D9D9D9"/>
    <a:srgbClr val="EAEAEA"/>
    <a:srgbClr val="FE0000"/>
    <a:srgbClr val="FF8A00"/>
    <a:srgbClr val="2D6894"/>
    <a:srgbClr val="5F5E6C"/>
    <a:srgbClr val="49A49F"/>
    <a:srgbClr val="428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83269" autoAdjust="0"/>
  </p:normalViewPr>
  <p:slideViewPr>
    <p:cSldViewPr snapToGrid="0">
      <p:cViewPr varScale="1">
        <p:scale>
          <a:sx n="55" d="100"/>
          <a:sy n="55" d="100"/>
        </p:scale>
        <p:origin x="1192" y="40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BA456-1E38-46C5-BA31-E1A10217B88A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F5204-ED68-4674-96A2-9116DD7039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53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3%8D%E4%BD%9C%E7%B3%BB%E7%BB%9F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.wikipedia.org/wiki/%E8%BF%9B%E7%A8%8B" TargetMode="External"/><Relationship Id="rId4" Type="http://schemas.openxmlformats.org/officeDocument/2006/relationships/hyperlink" Target="https://zh.wikipedia.org/wiki/%E8%B0%83%E5%BA%A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我们把家庭中的成员分到了不同的叶子节点</a:t>
            </a:r>
            <a:r>
              <a:rPr lang="en-US" altLang="zh-TW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(classification)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，同时每个叶子节点上都有一个分数。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与决策树相比，细微差别在于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的叶子节点仅包含判断分数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(regression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中，相比较于分类结果，每个叶子节点的分数给我们以更多的解释。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93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Tree </a:t>
            </a:r>
            <a:r>
              <a:rPr lang="en-US" altLang="zh-TW" dirty="0" smtClean="0"/>
              <a:t>ensemble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通常情况下，在实践中往往一棵树是不够用的。这个时候往往需要把多棵树的预测结果综合起来，这就是所谓的复合树模型。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56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thing that </a:t>
            </a:r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 is a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using </a:t>
            </a:r>
            <a:r>
              <a:rPr lang="en-US" altLang="zh-TW" dirty="0" smtClean="0"/>
              <a:t>TARGET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vector to build its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think about the meaning of a regression applied to our data, the numbers we get are probabilities that a datum will be classified as </a:t>
            </a:r>
            <a:r>
              <a:rPr lang="en-US" altLang="zh-TW" dirty="0" smtClean="0"/>
              <a:t>1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Therefore, we will set the rule that if this probability for a specific datum is </a:t>
            </a:r>
            <a:r>
              <a:rPr lang="en-US" altLang="zh-TW" dirty="0" smtClean="0"/>
              <a:t>&gt; 0.5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then the observation is classified as </a:t>
            </a:r>
            <a:r>
              <a:rPr lang="en-US" altLang="zh-TW" dirty="0" smtClean="0"/>
              <a:t>1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US" altLang="zh-TW" dirty="0" smtClean="0"/>
              <a:t>0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otherwise).</a:t>
            </a:r>
          </a:p>
          <a:p>
            <a:r>
              <a:rPr lang="en-US" altLang="zh-TW" dirty="0" smtClean="0"/>
              <a:t># The most important thing to remember is that to do a classification, you </a:t>
            </a:r>
          </a:p>
          <a:p>
            <a:r>
              <a:rPr lang="en-US" altLang="zh-TW" dirty="0" smtClean="0"/>
              <a:t># just do a regression to the label and then apply a threshold.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856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special feature of </a:t>
            </a:r>
            <a:r>
              <a:rPr lang="en-US" altLang="zh-TW" dirty="0" err="1" smtClean="0">
                <a:effectLst/>
              </a:rPr>
              <a:t>xgb.train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capacity to follow the progress of the learning after each round. Because of the way boosting works, there is a time when having too many rounds lead to an overfitting. You can see this feature as a cousin of cross-validation method. The following techniques will help you to avoid overfitting or optimizing the learning time in stopping it as soon as possible.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過適問題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(Overfitting)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，所謂過適問題就是當模型在訓練資料集上的誤差低，但是在驗證資料集上的誤差非常高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不同訓練方式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不同演算法 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 /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linear algorithm </a:t>
            </a:r>
          </a:p>
          <a:p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不同資料格式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gb.Dmatrix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內建資料格式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393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OBJECTIVE: It supports various objective functions, including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package is made to be extendible, so that users are also allowed to define their own objective functions easily.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nrounds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the number of decision trees in the final model</a:t>
            </a:r>
          </a:p>
          <a:p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computed at each round the same average error metric than seen above (we set </a:t>
            </a:r>
            <a:r>
              <a:rPr lang="en-US" altLang="zh-TW" dirty="0" err="1" smtClean="0"/>
              <a:t>nrounds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2, that is why we have two lines)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執行緒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（英語：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作業系統"/>
              </a:rPr>
              <a:t>作業系統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能夠進行運算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排程"/>
              </a:rPr>
              <a:t>排程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的最小單位。它被包含在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行程"/>
              </a:rPr>
              <a:t>行程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之中，是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行程"/>
              </a:rPr>
              <a:t>行程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中的實際運作單位。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31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499574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kumimoji="1" lang="zh-TW" altLang="en-US" dirty="0" smtClean="0"/>
              <a:t>按一下以編輯母片標題樣式</a:t>
            </a:r>
            <a:endParaRPr kumimoji="1"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0"/>
          </p:nvPr>
        </p:nvSpPr>
        <p:spPr>
          <a:xfrm>
            <a:off x="6490448" y="1237128"/>
            <a:ext cx="5519362" cy="178398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16" name="內容版面配置區 2"/>
          <p:cNvSpPr>
            <a:spLocks noGrp="1"/>
          </p:cNvSpPr>
          <p:nvPr>
            <p:ph idx="11"/>
          </p:nvPr>
        </p:nvSpPr>
        <p:spPr>
          <a:xfrm>
            <a:off x="6490448" y="4085005"/>
            <a:ext cx="5519362" cy="178398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按一下以編輯母片文字樣式</a:t>
            </a:r>
          </a:p>
          <a:p>
            <a:pPr lvl="1"/>
            <a:r>
              <a:rPr kumimoji="1" lang="zh-TW" altLang="en-US" dirty="0" smtClean="0"/>
              <a:t>第二層</a:t>
            </a:r>
          </a:p>
          <a:p>
            <a:pPr lvl="2"/>
            <a:r>
              <a:rPr kumimoji="1" lang="zh-TW" altLang="en-US" dirty="0" smtClean="0"/>
              <a:t>第三層</a:t>
            </a:r>
          </a:p>
          <a:p>
            <a:pPr lvl="3"/>
            <a:r>
              <a:rPr kumimoji="1" lang="zh-TW" altLang="en-US" dirty="0" smtClean="0"/>
              <a:t>第四層</a:t>
            </a:r>
          </a:p>
          <a:p>
            <a:pPr lvl="4"/>
            <a:r>
              <a:rPr kumimoji="1" lang="zh-TW" altLang="en-US" dirty="0" smtClean="0"/>
              <a:t>第五層</a:t>
            </a:r>
            <a:endParaRPr kumimoji="1" lang="zh-TW" altLang="en-US" dirty="0"/>
          </a:p>
        </p:txBody>
      </p:sp>
      <p:sp>
        <p:nvSpPr>
          <p:cNvPr id="17" name="矩形 16"/>
          <p:cNvSpPr/>
          <p:nvPr userDrawn="1"/>
        </p:nvSpPr>
        <p:spPr>
          <a:xfrm>
            <a:off x="4951914" y="4415902"/>
            <a:ext cx="6852907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4995746" y="457994"/>
            <a:ext cx="6809076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5087378" y="517057"/>
            <a:ext cx="2711916" cy="47513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標題</a:t>
            </a:r>
            <a:endParaRPr kumimoji="1" lang="zh-TW" altLang="en-US" dirty="0"/>
          </a:p>
        </p:txBody>
      </p:sp>
      <p:sp>
        <p:nvSpPr>
          <p:cNvPr id="22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5087378" y="3411071"/>
            <a:ext cx="2711916" cy="47513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 smtClean="0"/>
              <a:t>標題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244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4" r:id="rId5"/>
    <p:sldLayoutId id="2147483659" r:id="rId6"/>
    <p:sldLayoutId id="2147483660" r:id="rId7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gmmmt4r.github.io/106-2_R_b04303117/project2/kaggle_group6_01copy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5313" y="4005263"/>
            <a:ext cx="6380162" cy="498475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68325" y="2869096"/>
            <a:ext cx="7900988" cy="68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54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54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5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581025" y="3393479"/>
            <a:ext cx="5432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－</a:t>
            </a:r>
            <a:r>
              <a:rPr lang="en-US" altLang="ko-KR" sz="28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8196" name="Rectangle 3"/>
          <p:cNvSpPr txBox="1">
            <a:spLocks noChangeArrowheads="1"/>
          </p:cNvSpPr>
          <p:nvPr/>
        </p:nvSpPr>
        <p:spPr bwMode="auto">
          <a:xfrm>
            <a:off x="698500" y="4122494"/>
            <a:ext cx="61737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顏家佑</a:t>
            </a:r>
            <a:r>
              <a:rPr lang="zh-TW" altLang="en-US" sz="160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、沈祐珍</a:t>
            </a:r>
            <a:r>
              <a:rPr lang="zh-TW" altLang="en-US" sz="1600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、黃侲艗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57199" y="2475907"/>
            <a:ext cx="9896926" cy="3192879"/>
            <a:chOff x="1834973" y="2383309"/>
            <a:chExt cx="9896926" cy="3192879"/>
          </a:xfrm>
        </p:grpSpPr>
        <p:sp>
          <p:nvSpPr>
            <p:cNvPr id="45" name="Rectangle 21"/>
            <p:cNvSpPr/>
            <p:nvPr/>
          </p:nvSpPr>
          <p:spPr>
            <a:xfrm>
              <a:off x="1834973" y="2383309"/>
              <a:ext cx="9877602" cy="2686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atinLnBrk="1">
                <a:defRPr/>
              </a:pPr>
              <a:endParaRPr lang="en-US" altLang="ko-K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2129142" y="2529200"/>
              <a:ext cx="9602757" cy="3046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objective           regression/classification/ranking              </a:t>
              </a:r>
            </a:p>
            <a:p>
              <a:pPr latinLnBrk="1">
                <a:defRPr/>
              </a:pP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     </a:t>
              </a:r>
              <a:r>
                <a:rPr lang="en-US" altLang="ko-KR" sz="2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binary:logistic</a:t>
              </a:r>
              <a:endParaRPr lang="en-US" altLang="ko-KR" sz="22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nrounds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the max number of 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iterations </a:t>
              </a:r>
              <a:endParaRPr lang="en-US" altLang="ko-KR" sz="22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(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the number of decision trees in the final model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latinLnBrk="1">
                <a:defRPr/>
              </a:pPr>
              <a:r>
                <a:rPr lang="en-US" altLang="ko-KR" sz="2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max_depth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maximum depth of the 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tree</a:t>
              </a:r>
            </a:p>
            <a:p>
              <a:pPr latinLnBrk="1">
                <a:defRPr/>
              </a:pP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eta                      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step size of each boosting 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step [0,1]</a:t>
              </a:r>
              <a:endParaRPr lang="en-US" altLang="ko-KR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nthread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number of </a:t>
              </a:r>
              <a:r>
                <a:rPr lang="en-US" altLang="ko-KR" sz="22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thread 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used in training, if not set, all threads are </a:t>
              </a:r>
              <a:r>
                <a:rPr lang="en-US" altLang="ko-KR" sz="2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used</a:t>
              </a:r>
            </a:p>
            <a:p>
              <a:pPr latinLnBrk="1">
                <a:defRPr/>
              </a:pPr>
              <a:endParaRPr lang="en-US" altLang="ko-KR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endParaRPr lang="en-US" altLang="ko-KR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83" y="5668786"/>
            <a:ext cx="6203872" cy="961406"/>
          </a:xfrm>
          <a:prstGeom prst="rect">
            <a:avLst/>
          </a:prstGeom>
        </p:spPr>
      </p:pic>
      <p:pic>
        <p:nvPicPr>
          <p:cNvPr id="36867" name="Picture 3" descr="xg tre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24" y="1033861"/>
            <a:ext cx="6906976" cy="58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85024" y="638658"/>
            <a:ext cx="6975002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 smtClean="0">
                <a:ln>
                  <a:noFill/>
                </a:ln>
                <a:solidFill>
                  <a:srgbClr val="515151"/>
                </a:solidFill>
                <a:effectLst/>
                <a:latin typeface="Arial Unicode MS" panose="020B0604020202020204" pitchFamily="34" charset="-120"/>
                <a:ea typeface="Menlo"/>
              </a:rPr>
              <a:t>bst &lt;- xgboost(data = train.data, label = Icecream$cons, max.depth = 3, eta = 1, nthread = 2, nround = 2, objective = "reg:linear")</a:t>
            </a:r>
            <a:r>
              <a:rPr kumimoji="0" lang="zh-TW" altLang="zh-TW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2250" y="1724025"/>
            <a:ext cx="4370388" cy="420688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1147763"/>
            <a:ext cx="4540250" cy="5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4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19" name="Rectangle 3"/>
          <p:cNvSpPr txBox="1">
            <a:spLocks noChangeArrowheads="1"/>
          </p:cNvSpPr>
          <p:nvPr/>
        </p:nvSpPr>
        <p:spPr bwMode="auto">
          <a:xfrm>
            <a:off x="6675438" y="1774825"/>
            <a:ext cx="4229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220" name="Rectangle 3"/>
          <p:cNvSpPr txBox="1">
            <a:spLocks noChangeArrowheads="1"/>
          </p:cNvSpPr>
          <p:nvPr/>
        </p:nvSpPr>
        <p:spPr bwMode="auto">
          <a:xfrm>
            <a:off x="6545263" y="2541588"/>
            <a:ext cx="4203700" cy="49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01. </a:t>
            </a:r>
            <a:r>
              <a:rPr lang="zh-TW" altLang="en-US" sz="2600" b="1" dirty="0" smtClean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案例簡介</a:t>
            </a:r>
            <a:endParaRPr lang="en-US" altLang="ko-KR" sz="2600" b="1" dirty="0">
              <a:solidFill>
                <a:srgbClr val="002060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2" name="Rectangle 3"/>
          <p:cNvSpPr txBox="1">
            <a:spLocks noChangeArrowheads="1"/>
          </p:cNvSpPr>
          <p:nvPr/>
        </p:nvSpPr>
        <p:spPr bwMode="auto">
          <a:xfrm>
            <a:off x="6545263" y="3741738"/>
            <a:ext cx="42037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02. 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Script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介紹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3" name="Rectangle 3"/>
          <p:cNvSpPr txBox="1">
            <a:spLocks noChangeArrowheads="1"/>
          </p:cNvSpPr>
          <p:nvPr/>
        </p:nvSpPr>
        <p:spPr bwMode="auto">
          <a:xfrm>
            <a:off x="6545263" y="4940300"/>
            <a:ext cx="420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03. </a:t>
            </a:r>
            <a:r>
              <a:rPr lang="en-US" altLang="ko-KR" sz="2600" b="1" dirty="0" err="1" smtClean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lang="en-US" altLang="ko-KR" sz="2600" b="1" dirty="0">
              <a:solidFill>
                <a:srgbClr val="002060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45263" y="42855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hlinkClick r:id="rId2"/>
              </a:rPr>
              <a:t>https://rgmmmt4r.github.io/106-2_R_b04303117/project2/kaggle_group6_01copy</a:t>
            </a:r>
            <a:r>
              <a:rPr lang="zh-TW" altLang="en-US" dirty="0" smtClean="0">
                <a:hlinkClick r:id="rId2"/>
              </a:rPr>
              <a:t>.html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0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hlinkClick r:id="rId2"/>
              </a:rPr>
              <a:t>https://</a:t>
            </a:r>
            <a:r>
              <a:rPr lang="en-US" altLang="zh-TW" sz="2000" dirty="0" smtClean="0">
                <a:hlinkClick r:id="rId2"/>
              </a:rPr>
              <a:t>www.kaggle.com/c/titanic/data</a:t>
            </a:r>
            <a:endParaRPr lang="en-US" altLang="zh-TW" sz="2000" dirty="0" smtClean="0"/>
          </a:p>
          <a:p>
            <a:r>
              <a:rPr lang="en-US" altLang="zh-TW" sz="2000" dirty="0"/>
              <a:t>Titanic: Machine Learning from Disaster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6490448" y="5265412"/>
            <a:ext cx="5519362" cy="1783983"/>
          </a:xfrm>
        </p:spPr>
        <p:txBody>
          <a:bodyPr>
            <a:normAutofit/>
          </a:bodyPr>
          <a:lstStyle/>
          <a:p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號稱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競賽神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器</a:t>
            </a:r>
            <a:endParaRPr lang="en-US" altLang="zh-TW" sz="1800" dirty="0" smtClean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那將</a:t>
            </a:r>
            <a:r>
              <a:rPr lang="en-US" altLang="zh-TW" sz="1800" dirty="0" err="1" smtClean="0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與當時練習鐵達尼號用的</a:t>
            </a:r>
            <a:r>
              <a:rPr lang="en-US" altLang="zh-TW" sz="1800" dirty="0" err="1" smtClean="0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來比較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01.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資料來源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8" y="4466789"/>
            <a:ext cx="2711916" cy="4751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02. 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endParaRPr kumimoji="1" lang="zh-TW" altLang="en-US" dirty="0"/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0"/>
          </p:nvPr>
        </p:nvSpPr>
        <p:spPr>
          <a:xfrm>
            <a:off x="6490448" y="1157738"/>
            <a:ext cx="5519362" cy="3491931"/>
          </a:xfrm>
        </p:spPr>
        <p:txBody>
          <a:bodyPr>
            <a:noAutofit/>
          </a:bodyPr>
          <a:lstStyle/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Pclass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：艙等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Sex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：性別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SibSp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：兄弟姊妹、老婆丈夫數量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Parch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：父母小孩的數量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Embarked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：出發港口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Title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：利用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NAME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找出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Miss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、</a:t>
            </a:r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Mrs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FsizeD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：依據家庭大小分類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(1,4,5)</a:t>
            </a: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isAlone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：是否只有一個人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Fsize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：家庭大小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 marL="0" indent="0">
              <a:buNone/>
            </a:pP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6490448" y="5074017"/>
            <a:ext cx="5519362" cy="178398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將資料轉成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sparse matrix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才能跑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03.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變數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8" y="4474096"/>
            <a:ext cx="2711916" cy="4751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04. 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endParaRPr kumimoji="1" lang="zh-TW" altLang="en-US" dirty="0"/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44"/>
          <a:stretch/>
        </p:blipFill>
        <p:spPr>
          <a:xfrm>
            <a:off x="6972586" y="5534205"/>
            <a:ext cx="481620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5087377" y="5044471"/>
            <a:ext cx="5519362" cy="1783983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準確率：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0.863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8" y="517056"/>
            <a:ext cx="3973496" cy="47513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05.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設定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hyperparameters</a:t>
            </a:r>
            <a:endParaRPr lang="zh-TW" altLang="en-US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06.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預測模型，並利用原本的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train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資料測試準確率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5087378" y="1116939"/>
            <a:ext cx="6700069" cy="32770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r="50883" b="6204"/>
          <a:stretch/>
        </p:blipFill>
        <p:spPr>
          <a:xfrm>
            <a:off x="7473394" y="5044471"/>
            <a:ext cx="4314053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9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7" y="517056"/>
            <a:ext cx="6700069" cy="4751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07.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用同一份資料與變數換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預測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08.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建立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模型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sp>
        <p:nvSpPr>
          <p:cNvPr id="12" name="內容版面配置區 4"/>
          <p:cNvSpPr txBox="1">
            <a:spLocks/>
          </p:cNvSpPr>
          <p:nvPr/>
        </p:nvSpPr>
        <p:spPr>
          <a:xfrm>
            <a:off x="5087377" y="1119554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將資料轉成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factor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6"/>
          <a:stretch/>
        </p:blipFill>
        <p:spPr>
          <a:xfrm>
            <a:off x="5087377" y="1758243"/>
            <a:ext cx="6708383" cy="1705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83" y="5439746"/>
            <a:ext cx="8773749" cy="1152686"/>
          </a:xfrm>
          <a:prstGeom prst="rect">
            <a:avLst/>
          </a:prstGeom>
        </p:spPr>
      </p:pic>
      <p:sp>
        <p:nvSpPr>
          <p:cNvPr id="16" name="內容版面配置區 1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4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7" y="525369"/>
            <a:ext cx="6700069" cy="4751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2000" dirty="0">
                <a:latin typeface="Calibri" pitchFamily="34" charset="0"/>
                <a:ea typeface="맑은 고딕"/>
                <a:cs typeface="Tahoma" pitchFamily="34" charset="0"/>
              </a:rPr>
              <a:t>09. 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預測模型，並利用原本的</a:t>
            </a:r>
            <a:r>
              <a:rPr lang="en-US" altLang="zh-TW" sz="2000" dirty="0">
                <a:latin typeface="Calibri" pitchFamily="34" charset="0"/>
                <a:ea typeface="맑은 고딕"/>
                <a:cs typeface="Tahoma" pitchFamily="34" charset="0"/>
              </a:rPr>
              <a:t>train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資料測試準確率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dirty="0">
                <a:latin typeface="Calibri" pitchFamily="34" charset="0"/>
                <a:ea typeface="맑은 고딕"/>
                <a:cs typeface="Tahoma" pitchFamily="34" charset="0"/>
              </a:rPr>
              <a:t>10. </a:t>
            </a:r>
            <a:r>
              <a:rPr lang="zh-TW" altLang="en-US" dirty="0">
                <a:latin typeface="Calibri" pitchFamily="34" charset="0"/>
                <a:ea typeface="맑은 고딕"/>
                <a:cs typeface="Tahoma" pitchFamily="34" charset="0"/>
              </a:rPr>
              <a:t>結論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 smtClean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 smtClean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</a:t>
            </a: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sp>
        <p:nvSpPr>
          <p:cNvPr id="12" name="內容版面配置區 4"/>
          <p:cNvSpPr txBox="1">
            <a:spLocks/>
          </p:cNvSpPr>
          <p:nvPr/>
        </p:nvSpPr>
        <p:spPr>
          <a:xfrm>
            <a:off x="5087377" y="1119554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準確率：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0.723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244051"/>
            <a:ext cx="5519738" cy="1465523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360"/>
          <a:stretch/>
        </p:blipFill>
        <p:spPr>
          <a:xfrm>
            <a:off x="5253095" y="1666297"/>
            <a:ext cx="6534351" cy="2324424"/>
          </a:xfrm>
          <a:prstGeom prst="rect">
            <a:avLst/>
          </a:prstGeom>
        </p:spPr>
      </p:pic>
      <p:sp>
        <p:nvSpPr>
          <p:cNvPr id="17" name="內容版面配置區 4"/>
          <p:cNvSpPr txBox="1">
            <a:spLocks/>
          </p:cNvSpPr>
          <p:nvPr/>
        </p:nvSpPr>
        <p:spPr>
          <a:xfrm>
            <a:off x="5087377" y="5090949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的準確率有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0.863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，而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只有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0.723</a:t>
            </a:r>
          </a:p>
          <a:p>
            <a:pPr>
              <a:spcBef>
                <a:spcPct val="0"/>
              </a:spcBef>
            </a:pP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效率高、準確率</a:t>
            </a:r>
            <a:r>
              <a:rPr lang="zh-TW" altLang="en-US" sz="1800" dirty="0" smtClean="0">
                <a:latin typeface="Calibri" pitchFamily="34" charset="0"/>
                <a:ea typeface="맑은 고딕"/>
                <a:cs typeface="Tahoma" pitchFamily="34" charset="0"/>
              </a:rPr>
              <a:t>高</a:t>
            </a:r>
            <a:endParaRPr lang="en-US" altLang="zh-TW" sz="1800" dirty="0" smtClean="0"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4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4400" dirty="0">
                <a:latin typeface="Calibri" pitchFamily="34" charset="0"/>
                <a:ea typeface="맑은 고딕"/>
                <a:cs typeface="Tahoma" pitchFamily="34" charset="0"/>
              </a:rPr>
              <a:t>真的比較難！</a:t>
            </a:r>
            <a:endParaRPr lang="en-US" altLang="zh-TW" sz="4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2250" y="1724025"/>
            <a:ext cx="4370388" cy="420688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1147763"/>
            <a:ext cx="4540250" cy="5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4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19" name="Rectangle 3"/>
          <p:cNvSpPr txBox="1">
            <a:spLocks noChangeArrowheads="1"/>
          </p:cNvSpPr>
          <p:nvPr/>
        </p:nvSpPr>
        <p:spPr bwMode="auto">
          <a:xfrm>
            <a:off x="6675438" y="1774825"/>
            <a:ext cx="4229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220" name="Rectangle 3"/>
          <p:cNvSpPr txBox="1">
            <a:spLocks noChangeArrowheads="1"/>
          </p:cNvSpPr>
          <p:nvPr/>
        </p:nvSpPr>
        <p:spPr bwMode="auto">
          <a:xfrm>
            <a:off x="6545263" y="2541588"/>
            <a:ext cx="4203700" cy="49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01. 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案例簡介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2" name="Rectangle 3"/>
          <p:cNvSpPr txBox="1">
            <a:spLocks noChangeArrowheads="1"/>
          </p:cNvSpPr>
          <p:nvPr/>
        </p:nvSpPr>
        <p:spPr bwMode="auto">
          <a:xfrm>
            <a:off x="6545263" y="3741738"/>
            <a:ext cx="42037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02. </a:t>
            </a:r>
            <a:r>
              <a:rPr lang="en-US" altLang="ko-KR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Script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介紹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3" name="Rectangle 3"/>
          <p:cNvSpPr txBox="1">
            <a:spLocks noChangeArrowheads="1"/>
          </p:cNvSpPr>
          <p:nvPr/>
        </p:nvSpPr>
        <p:spPr bwMode="auto">
          <a:xfrm>
            <a:off x="6545263" y="4940300"/>
            <a:ext cx="420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03. </a:t>
            </a:r>
            <a:r>
              <a:rPr lang="en-US" altLang="ko-KR" sz="2600" b="1" dirty="0" err="1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E00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36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Santander </a:t>
              </a:r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Customer Satisfaction</a:t>
              </a: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Which customers are happy customers?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420982" y="2066640"/>
            <a:ext cx="7559041" cy="1720154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68303" y="4438776"/>
            <a:ext cx="9667712" cy="69467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2016</a:t>
            </a: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由桑坦德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銀行發起的</a:t>
            </a:r>
            <a:r>
              <a:rPr lang="en-US" altLang="zh-TW" sz="1300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Kaggle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挑戰</a:t>
            </a:r>
            <a:endParaRPr lang="en-US" altLang="zh-TW" sz="1300" b="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找出對銀行服務很滿意與不滿意的顧客</a:t>
            </a:r>
            <a:endParaRPr lang="en-US" altLang="zh-TW" sz="1300" b="0" dirty="0" smtClean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第一名獎金：</a:t>
            </a:r>
            <a:r>
              <a:rPr lang="en-US" altLang="ko-KR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30,000</a:t>
            </a:r>
            <a:r>
              <a:rPr lang="zh-TW" altLang="en-US" sz="1300" b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美元</a:t>
            </a:r>
            <a:endParaRPr lang="en-US" altLang="ko-KR" sz="13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1268304" y="4090705"/>
            <a:ext cx="9667712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 smtClean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Santander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Customer Satisfaction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2066640"/>
            <a:ext cx="3421063" cy="17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724096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資料簡介</a:t>
            </a:r>
            <a:endParaRPr lang="en-US" altLang="zh-TW" sz="2200" b="0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endParaRPr lang="en-US" altLang="zh-TW" sz="2200" dirty="0" smtClean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 smtClean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 smtClean="0">
              <a:latin typeface="Atlas Grotesk"/>
            </a:endParaRPr>
          </a:p>
          <a:p>
            <a:endParaRPr lang="en-US" altLang="zh-TW" sz="2200" dirty="0" smtClean="0">
              <a:solidFill>
                <a:schemeClr val="tx1"/>
              </a:solidFill>
              <a:latin typeface="Atlas Grotesk"/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  <a:latin typeface="Atlas Grotesk"/>
              </a:rPr>
              <a:t>The </a:t>
            </a:r>
            <a:r>
              <a:rPr lang="en-US" altLang="zh-TW" sz="2000" dirty="0">
                <a:solidFill>
                  <a:schemeClr val="tx1"/>
                </a:solidFill>
                <a:latin typeface="Atlas Grotesk"/>
              </a:rPr>
              <a:t>"TARGET" column is the variable to predict.  </a:t>
            </a:r>
            <a:endParaRPr lang="en-US" altLang="zh-TW" sz="2000" dirty="0" smtClean="0">
              <a:solidFill>
                <a:schemeClr val="tx1"/>
              </a:solidFill>
              <a:latin typeface="Atlas Grotesk"/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  <a:latin typeface="Atlas Grotesk"/>
              </a:rPr>
              <a:t>It</a:t>
            </a:r>
            <a:r>
              <a:rPr lang="en-US" altLang="zh-TW" sz="2000" dirty="0">
                <a:solidFill>
                  <a:schemeClr val="tx1"/>
                </a:solidFill>
                <a:latin typeface="Atlas Grotesk"/>
              </a:rPr>
              <a:t> equals 1 for unsatisfied customers and 0 for satisfied customers</a:t>
            </a:r>
            <a:r>
              <a:rPr lang="en-US" altLang="zh-TW" sz="2200" dirty="0">
                <a:solidFill>
                  <a:schemeClr val="tx1"/>
                </a:solidFill>
                <a:latin typeface="Atlas Grotesk"/>
              </a:rPr>
              <a:t>.</a:t>
            </a:r>
            <a:endParaRPr lang="zh-TW" altLang="en-US" sz="2200" dirty="0">
              <a:solidFill>
                <a:schemeClr val="tx1"/>
              </a:solidFill>
            </a:endParaRPr>
          </a:p>
          <a:p>
            <a:endParaRPr lang="en-US" altLang="zh-TW" sz="2200" dirty="0">
              <a:latin typeface="Atlas Grotesk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66" name="Picture 2" descr="ãæ¸å­ 1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7" b="944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959" y="4683616"/>
            <a:ext cx="1610231" cy="16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ãæ¸å­ 0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9" y="4801513"/>
            <a:ext cx="1396807" cy="19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29" y="1876856"/>
            <a:ext cx="7096125" cy="172402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/>
          <a:srcRect l="39990"/>
          <a:stretch/>
        </p:blipFill>
        <p:spPr>
          <a:xfrm>
            <a:off x="7579309" y="1876856"/>
            <a:ext cx="42926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</a:t>
            </a:r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資料簡介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1346200" y="2720068"/>
            <a:ext cx="4575175" cy="1721757"/>
            <a:chOff x="1336325" y="2085975"/>
            <a:chExt cx="4574109" cy="1721757"/>
          </a:xfrm>
        </p:grpSpPr>
        <p:sp>
          <p:nvSpPr>
            <p:cNvPr id="36" name="Rectangle 7"/>
            <p:cNvSpPr/>
            <p:nvPr/>
          </p:nvSpPr>
          <p:spPr>
            <a:xfrm>
              <a:off x="1336325" y="2290325"/>
              <a:ext cx="4574109" cy="15174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38" name="Rectangle 6"/>
              <p:cNvSpPr/>
              <p:nvPr/>
            </p:nvSpPr>
            <p:spPr>
              <a:xfrm>
                <a:off x="1567252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0" name="Oval 29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1" name="Oval 30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6307931" y="2720068"/>
            <a:ext cx="4575175" cy="1721757"/>
            <a:chOff x="6298232" y="2085975"/>
            <a:chExt cx="4574109" cy="1721757"/>
          </a:xfrm>
        </p:grpSpPr>
        <p:sp>
          <p:nvSpPr>
            <p:cNvPr id="30" name="Rectangle 10"/>
            <p:cNvSpPr/>
            <p:nvPr/>
          </p:nvSpPr>
          <p:spPr>
            <a:xfrm>
              <a:off x="6298232" y="2295525"/>
              <a:ext cx="4574109" cy="1512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32" name="Rectangle 11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" name="Group 32"/>
              <p:cNvGrpSpPr>
                <a:grpSpLocks/>
              </p:cNvGrpSpPr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402681" y="3363006"/>
            <a:ext cx="2264402" cy="2271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Used to build the model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2356083" y="2785919"/>
            <a:ext cx="252190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TW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Training data </a:t>
            </a:r>
            <a:r>
              <a:rPr lang="zh-TW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訓練資料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381081" y="3359831"/>
            <a:ext cx="3119437" cy="100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Assess the quality of the model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endParaRPr sz="18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Predict the TARGET variable using the XGBOOST model 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6858138" y="2785919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TW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Testing data </a:t>
            </a:r>
            <a:r>
              <a:rPr lang="zh-TW" alt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驗證資料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39"/>
          <p:cNvGrpSpPr>
            <a:grpSpLocks/>
          </p:cNvGrpSpPr>
          <p:nvPr/>
        </p:nvGrpSpPr>
        <p:grpSpPr bwMode="auto">
          <a:xfrm>
            <a:off x="6604793" y="3309031"/>
            <a:ext cx="666750" cy="666750"/>
            <a:chOff x="7885195" y="3530085"/>
            <a:chExt cx="910390" cy="910390"/>
          </a:xfrm>
        </p:grpSpPr>
        <p:sp>
          <p:nvSpPr>
            <p:cNvPr id="28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28516 w 482"/>
                <a:gd name="T1" fmla="*/ 31495 h 506"/>
                <a:gd name="T2" fmla="*/ 336896 w 482"/>
                <a:gd name="T3" fmla="*/ 114526 h 506"/>
                <a:gd name="T4" fmla="*/ 188013 w 482"/>
                <a:gd name="T5" fmla="*/ 77305 h 506"/>
                <a:gd name="T6" fmla="*/ 55354 w 482"/>
                <a:gd name="T7" fmla="*/ 131704 h 506"/>
                <a:gd name="T8" fmla="*/ 3818 w 482"/>
                <a:gd name="T9" fmla="*/ 300630 h 506"/>
                <a:gd name="T10" fmla="*/ 51537 w 482"/>
                <a:gd name="T11" fmla="*/ 482916 h 506"/>
                <a:gd name="T12" fmla="*/ 188013 w 482"/>
                <a:gd name="T13" fmla="*/ 453330 h 506"/>
                <a:gd name="T14" fmla="*/ 320672 w 482"/>
                <a:gd name="T15" fmla="*/ 398931 h 506"/>
                <a:gd name="T16" fmla="*/ 376980 w 482"/>
                <a:gd name="T17" fmla="*/ 266272 h 506"/>
                <a:gd name="T18" fmla="*/ 385569 w 482"/>
                <a:gd name="T19" fmla="*/ 129796 h 506"/>
                <a:gd name="T20" fmla="*/ 379843 w 482"/>
                <a:gd name="T21" fmla="*/ 70624 h 506"/>
                <a:gd name="T22" fmla="*/ 275816 w 482"/>
                <a:gd name="T23" fmla="*/ 469555 h 506"/>
                <a:gd name="T24" fmla="*/ 355984 w 482"/>
                <a:gd name="T25" fmla="*/ 315900 h 506"/>
                <a:gd name="T26" fmla="*/ 254819 w 482"/>
                <a:gd name="T27" fmla="*/ 426608 h 506"/>
                <a:gd name="T28" fmla="*/ 137431 w 482"/>
                <a:gd name="T29" fmla="*/ 433288 h 506"/>
                <a:gd name="T30" fmla="*/ 25768 w 482"/>
                <a:gd name="T31" fmla="*/ 331170 h 506"/>
                <a:gd name="T32" fmla="*/ 42947 w 482"/>
                <a:gd name="T33" fmla="*/ 168925 h 506"/>
                <a:gd name="T34" fmla="*/ 170834 w 482"/>
                <a:gd name="T35" fmla="*/ 91620 h 506"/>
                <a:gd name="T36" fmla="*/ 310173 w 482"/>
                <a:gd name="T37" fmla="*/ 141248 h 506"/>
                <a:gd name="T38" fmla="*/ 188013 w 482"/>
                <a:gd name="T39" fmla="*/ 124069 h 506"/>
                <a:gd name="T40" fmla="*/ 87803 w 482"/>
                <a:gd name="T41" fmla="*/ 165108 h 506"/>
                <a:gd name="T42" fmla="*/ 48673 w 482"/>
                <a:gd name="T43" fmla="*/ 292995 h 506"/>
                <a:gd name="T44" fmla="*/ 121206 w 482"/>
                <a:gd name="T45" fmla="*/ 390341 h 506"/>
                <a:gd name="T46" fmla="*/ 242412 w 482"/>
                <a:gd name="T47" fmla="*/ 397022 h 506"/>
                <a:gd name="T48" fmla="*/ 323535 w 482"/>
                <a:gd name="T49" fmla="*/ 307310 h 506"/>
                <a:gd name="T50" fmla="*/ 310173 w 482"/>
                <a:gd name="T51" fmla="*/ 193739 h 506"/>
                <a:gd name="T52" fmla="*/ 359801 w 482"/>
                <a:gd name="T53" fmla="*/ 233823 h 506"/>
                <a:gd name="T54" fmla="*/ 211872 w 482"/>
                <a:gd name="T55" fmla="*/ 289177 h 506"/>
                <a:gd name="T56" fmla="*/ 164153 w 482"/>
                <a:gd name="T57" fmla="*/ 289177 h 506"/>
                <a:gd name="T58" fmla="*/ 168925 w 482"/>
                <a:gd name="T59" fmla="*/ 236686 h 506"/>
                <a:gd name="T60" fmla="*/ 201374 w 482"/>
                <a:gd name="T61" fmla="*/ 250047 h 506"/>
                <a:gd name="T62" fmla="*/ 210918 w 482"/>
                <a:gd name="T63" fmla="*/ 259591 h 506"/>
                <a:gd name="T64" fmla="*/ 197557 w 482"/>
                <a:gd name="T65" fmla="*/ 219507 h 506"/>
                <a:gd name="T66" fmla="*/ 141248 w 482"/>
                <a:gd name="T67" fmla="*/ 256728 h 506"/>
                <a:gd name="T68" fmla="*/ 188013 w 482"/>
                <a:gd name="T69" fmla="*/ 312082 h 506"/>
                <a:gd name="T70" fmla="*/ 235732 w 482"/>
                <a:gd name="T71" fmla="*/ 266272 h 506"/>
                <a:gd name="T72" fmla="*/ 271998 w 482"/>
                <a:gd name="T73" fmla="*/ 251002 h 506"/>
                <a:gd name="T74" fmla="*/ 249093 w 482"/>
                <a:gd name="T75" fmla="*/ 325443 h 506"/>
                <a:gd name="T76" fmla="*/ 188013 w 482"/>
                <a:gd name="T77" fmla="*/ 351212 h 506"/>
                <a:gd name="T78" fmla="*/ 126933 w 482"/>
                <a:gd name="T79" fmla="*/ 325443 h 506"/>
                <a:gd name="T80" fmla="*/ 102119 w 482"/>
                <a:gd name="T81" fmla="*/ 257683 h 506"/>
                <a:gd name="T82" fmla="*/ 140294 w 482"/>
                <a:gd name="T83" fmla="*/ 193739 h 506"/>
                <a:gd name="T84" fmla="*/ 212827 w 482"/>
                <a:gd name="T85" fmla="*/ 183241 h 506"/>
                <a:gd name="T86" fmla="*/ 242412 w 482"/>
                <a:gd name="T87" fmla="*/ 182286 h 506"/>
                <a:gd name="T88" fmla="*/ 159381 w 482"/>
                <a:gd name="T89" fmla="*/ 169880 h 506"/>
                <a:gd name="T90" fmla="*/ 96392 w 482"/>
                <a:gd name="T91" fmla="*/ 228097 h 506"/>
                <a:gd name="T92" fmla="*/ 104982 w 482"/>
                <a:gd name="T93" fmla="*/ 320672 h 506"/>
                <a:gd name="T94" fmla="*/ 178469 w 482"/>
                <a:gd name="T95" fmla="*/ 363619 h 506"/>
                <a:gd name="T96" fmla="*/ 243367 w 482"/>
                <a:gd name="T97" fmla="*/ 348349 h 506"/>
                <a:gd name="T98" fmla="*/ 287268 w 482"/>
                <a:gd name="T99" fmla="*/ 274861 h 506"/>
                <a:gd name="T100" fmla="*/ 266272 w 482"/>
                <a:gd name="T101" fmla="*/ 204237 h 506"/>
                <a:gd name="T102" fmla="*/ 316854 w 482"/>
                <a:gd name="T103" fmla="*/ 266272 h 506"/>
                <a:gd name="T104" fmla="*/ 278679 w 482"/>
                <a:gd name="T105" fmla="*/ 356938 h 506"/>
                <a:gd name="T106" fmla="*/ 175606 w 482"/>
                <a:gd name="T107" fmla="*/ 393204 h 506"/>
                <a:gd name="T108" fmla="*/ 81122 w 482"/>
                <a:gd name="T109" fmla="*/ 335942 h 506"/>
                <a:gd name="T110" fmla="*/ 69670 w 482"/>
                <a:gd name="T111" fmla="*/ 217599 h 506"/>
                <a:gd name="T112" fmla="*/ 150792 w 482"/>
                <a:gd name="T113" fmla="*/ 142203 h 506"/>
                <a:gd name="T114" fmla="*/ 257683 w 482"/>
                <a:gd name="T115" fmla="*/ 157473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42"/>
          <p:cNvGrpSpPr>
            <a:grpSpLocks/>
          </p:cNvGrpSpPr>
          <p:nvPr/>
        </p:nvGrpSpPr>
        <p:grpSpPr bwMode="auto">
          <a:xfrm>
            <a:off x="1654968" y="3309031"/>
            <a:ext cx="665163" cy="666750"/>
            <a:chOff x="3396415" y="3530085"/>
            <a:chExt cx="910390" cy="910390"/>
          </a:xfrm>
        </p:grpSpPr>
        <p:sp>
          <p:nvSpPr>
            <p:cNvPr id="21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23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2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0156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提升</a:t>
            </a:r>
            <a:r>
              <a:rPr lang="en-US" altLang="zh-TW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 smtClean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 利用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分類和回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歸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樹</a:t>
            </a:r>
            <a:r>
              <a:rPr lang="en-US" altLang="zh-TW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 and regression tree, CART)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。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pic>
        <p:nvPicPr>
          <p:cNvPr id="36866" name="Picture 2" descr="C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5612"/>
            <a:ext cx="86868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0" y="2995612"/>
            <a:ext cx="4745620" cy="430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they feel satisfied with the bank service?</a:t>
            </a:r>
            <a:endParaRPr lang="zh-TW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6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0156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 利用分類和回歸樹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 and regression tree, CART)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。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pic>
        <p:nvPicPr>
          <p:cNvPr id="37890" name="Picture 2" descr="TwoC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53" y="2776617"/>
            <a:ext cx="8102644" cy="39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0156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 利用分類和回歸樹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 and regression tree, CART)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。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8" name="Group 41"/>
          <p:cNvGrpSpPr>
            <a:grpSpLocks/>
          </p:cNvGrpSpPr>
          <p:nvPr/>
        </p:nvGrpSpPr>
        <p:grpSpPr bwMode="auto">
          <a:xfrm>
            <a:off x="1821656" y="2581273"/>
            <a:ext cx="1849437" cy="1849436"/>
            <a:chOff x="1810694" y="2823508"/>
            <a:chExt cx="1849920" cy="1849918"/>
          </a:xfrm>
        </p:grpSpPr>
        <p:sp>
          <p:nvSpPr>
            <p:cNvPr id="107" name="Oval 37"/>
            <p:cNvSpPr/>
            <p:nvPr/>
          </p:nvSpPr>
          <p:spPr>
            <a:xfrm>
              <a:off x="1888501" y="2901315"/>
              <a:ext cx="1694305" cy="1694304"/>
            </a:xfrm>
            <a:prstGeom prst="ellipse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8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79" name="Rectangle 20"/>
          <p:cNvSpPr/>
          <p:nvPr/>
        </p:nvSpPr>
        <p:spPr>
          <a:xfrm>
            <a:off x="1723231" y="4732337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0" name="Group 42"/>
          <p:cNvGrpSpPr>
            <a:grpSpLocks/>
          </p:cNvGrpSpPr>
          <p:nvPr/>
        </p:nvGrpSpPr>
        <p:grpSpPr bwMode="auto">
          <a:xfrm>
            <a:off x="4061618" y="2581275"/>
            <a:ext cx="1849438" cy="1849437"/>
            <a:chOff x="4050925" y="2823508"/>
            <a:chExt cx="1849920" cy="1849918"/>
          </a:xfrm>
        </p:grpSpPr>
        <p:sp>
          <p:nvSpPr>
            <p:cNvPr id="105" name="Oval 38"/>
            <p:cNvSpPr/>
            <p:nvPr/>
          </p:nvSpPr>
          <p:spPr>
            <a:xfrm>
              <a:off x="4128733" y="2901315"/>
              <a:ext cx="1694303" cy="1694304"/>
            </a:xfrm>
            <a:prstGeom prst="ellipse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6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1" name="Rectangle 21"/>
          <p:cNvSpPr/>
          <p:nvPr/>
        </p:nvSpPr>
        <p:spPr>
          <a:xfrm>
            <a:off x="3963193" y="47323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2" name="Group 43"/>
          <p:cNvGrpSpPr>
            <a:grpSpLocks/>
          </p:cNvGrpSpPr>
          <p:nvPr/>
        </p:nvGrpSpPr>
        <p:grpSpPr bwMode="auto">
          <a:xfrm>
            <a:off x="6301581" y="2581273"/>
            <a:ext cx="1849437" cy="1849436"/>
            <a:chOff x="6291156" y="2823508"/>
            <a:chExt cx="1849920" cy="1849918"/>
          </a:xfrm>
        </p:grpSpPr>
        <p:sp>
          <p:nvSpPr>
            <p:cNvPr id="103" name="Oval 39"/>
            <p:cNvSpPr/>
            <p:nvPr/>
          </p:nvSpPr>
          <p:spPr>
            <a:xfrm>
              <a:off x="6368963" y="2901315"/>
              <a:ext cx="1694305" cy="1694304"/>
            </a:xfrm>
            <a:prstGeom prst="ellipse">
              <a:avLst/>
            </a:prstGeom>
            <a:blipFill>
              <a:blip r:embed="rId5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4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3" name="Rectangle 22"/>
          <p:cNvSpPr/>
          <p:nvPr/>
        </p:nvSpPr>
        <p:spPr>
          <a:xfrm>
            <a:off x="6203156" y="4732337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4" name="Group 44"/>
          <p:cNvGrpSpPr>
            <a:grpSpLocks/>
          </p:cNvGrpSpPr>
          <p:nvPr/>
        </p:nvGrpSpPr>
        <p:grpSpPr bwMode="auto">
          <a:xfrm>
            <a:off x="8541543" y="2581275"/>
            <a:ext cx="1849438" cy="1849437"/>
            <a:chOff x="8531386" y="2823508"/>
            <a:chExt cx="1849920" cy="1849918"/>
          </a:xfrm>
        </p:grpSpPr>
        <p:sp>
          <p:nvSpPr>
            <p:cNvPr id="101" name="Oval 40"/>
            <p:cNvSpPr/>
            <p:nvPr/>
          </p:nvSpPr>
          <p:spPr>
            <a:xfrm>
              <a:off x="8609194" y="2901315"/>
              <a:ext cx="1694303" cy="1694304"/>
            </a:xfrm>
            <a:prstGeom prst="ellipse">
              <a:avLst/>
            </a:prstGeom>
            <a:blipFill>
              <a:blip r:embed="rId6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2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5" name="Rectangle 23"/>
          <p:cNvSpPr/>
          <p:nvPr/>
        </p:nvSpPr>
        <p:spPr>
          <a:xfrm>
            <a:off x="8443118" y="47323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6" name="Isosceles Triangle 29"/>
          <p:cNvSpPr/>
          <p:nvPr/>
        </p:nvSpPr>
        <p:spPr>
          <a:xfrm rot="16200000" flipV="1">
            <a:off x="3787501" y="5279231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7" name="Group 47"/>
          <p:cNvGrpSpPr>
            <a:grpSpLocks/>
          </p:cNvGrpSpPr>
          <p:nvPr/>
        </p:nvGrpSpPr>
        <p:grpSpPr bwMode="auto">
          <a:xfrm>
            <a:off x="2254716" y="4873626"/>
            <a:ext cx="981744" cy="678390"/>
            <a:chOff x="2245034" y="5092767"/>
            <a:chExt cx="981254" cy="679337"/>
          </a:xfrm>
        </p:grpSpPr>
        <p:sp>
          <p:nvSpPr>
            <p:cNvPr id="99" name="speed"/>
            <p:cNvSpPr txBox="1">
              <a:spLocks noChangeArrowheads="1"/>
            </p:cNvSpPr>
            <p:nvPr/>
          </p:nvSpPr>
          <p:spPr bwMode="auto">
            <a:xfrm>
              <a:off x="2245034" y="5525539"/>
              <a:ext cx="981254" cy="246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Train model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0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8" name="Group 48"/>
          <p:cNvGrpSpPr>
            <a:grpSpLocks/>
          </p:cNvGrpSpPr>
          <p:nvPr/>
        </p:nvGrpSpPr>
        <p:grpSpPr bwMode="auto">
          <a:xfrm>
            <a:off x="4197594" y="4873626"/>
            <a:ext cx="1577483" cy="678390"/>
            <a:chOff x="1946497" y="5092767"/>
            <a:chExt cx="1578333" cy="679337"/>
          </a:xfrm>
        </p:grpSpPr>
        <p:sp>
          <p:nvSpPr>
            <p:cNvPr id="97" name="speed"/>
            <p:cNvSpPr txBox="1">
              <a:spLocks noChangeArrowheads="1"/>
            </p:cNvSpPr>
            <p:nvPr/>
          </p:nvSpPr>
          <p:spPr bwMode="auto">
            <a:xfrm>
              <a:off x="1946497" y="5525539"/>
              <a:ext cx="1578333" cy="246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Perform prediction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8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9" name="Group 52"/>
          <p:cNvGrpSpPr>
            <a:grpSpLocks/>
          </p:cNvGrpSpPr>
          <p:nvPr/>
        </p:nvGrpSpPr>
        <p:grpSpPr bwMode="auto">
          <a:xfrm>
            <a:off x="6203156" y="4873622"/>
            <a:ext cx="2046287" cy="1066804"/>
            <a:chOff x="1711970" y="5092767"/>
            <a:chExt cx="2047390" cy="1068294"/>
          </a:xfrm>
        </p:grpSpPr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711970" y="5421365"/>
              <a:ext cx="2047390" cy="739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Transform regression result into </a:t>
              </a:r>
            </a:p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binary classification 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8443117" y="4873627"/>
            <a:ext cx="2046289" cy="927100"/>
            <a:chOff x="1712231" y="5092767"/>
            <a:chExt cx="2045273" cy="928394"/>
          </a:xfrm>
        </p:grpSpPr>
        <p:sp>
          <p:nvSpPr>
            <p:cNvPr id="93" name="speed"/>
            <p:cNvSpPr txBox="1">
              <a:spLocks noChangeArrowheads="1"/>
            </p:cNvSpPr>
            <p:nvPr/>
          </p:nvSpPr>
          <p:spPr bwMode="auto">
            <a:xfrm>
              <a:off x="1712231" y="5525539"/>
              <a:ext cx="2045273" cy="495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Evaluate </a:t>
              </a:r>
            </a:p>
            <a:p>
              <a:pPr algn="ctr" latinLnBrk="1">
                <a:defRPr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model performance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4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1" name="Isosceles Triangle 29"/>
          <p:cNvSpPr/>
          <p:nvPr/>
        </p:nvSpPr>
        <p:spPr>
          <a:xfrm rot="16200000" flipV="1">
            <a:off x="6027464" y="5283658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92" name="Isosceles Triangle 29"/>
          <p:cNvSpPr/>
          <p:nvPr/>
        </p:nvSpPr>
        <p:spPr>
          <a:xfrm rot="16200000" flipV="1">
            <a:off x="8247061" y="5282776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9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Gradient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Boosting</a:t>
            </a:r>
            <a:r>
              <a:rPr lang="zh-TW" altLang="en-US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79" name="Group 63"/>
          <p:cNvGrpSpPr>
            <a:grpSpLocks/>
          </p:cNvGrpSpPr>
          <p:nvPr/>
        </p:nvGrpSpPr>
        <p:grpSpPr bwMode="auto">
          <a:xfrm>
            <a:off x="1566867" y="2158008"/>
            <a:ext cx="2122248" cy="2650887"/>
            <a:chOff x="368864" y="3277984"/>
            <a:chExt cx="2122159" cy="2650743"/>
          </a:xfrm>
        </p:grpSpPr>
        <p:grpSp>
          <p:nvGrpSpPr>
            <p:cNvPr id="80" name="Group 8"/>
            <p:cNvGrpSpPr>
              <a:grpSpLocks/>
            </p:cNvGrpSpPr>
            <p:nvPr/>
          </p:nvGrpSpPr>
          <p:grpSpPr bwMode="auto"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84" name="Oval 9"/>
              <p:cNvSpPr/>
              <p:nvPr/>
            </p:nvSpPr>
            <p:spPr>
              <a:xfrm>
                <a:off x="1307679" y="4510530"/>
                <a:ext cx="999903" cy="100097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1555212" y="4728747"/>
                <a:ext cx="504837" cy="56454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1" name="Rounded Rectangle 35"/>
            <p:cNvSpPr/>
            <p:nvPr/>
          </p:nvSpPr>
          <p:spPr>
            <a:xfrm>
              <a:off x="697344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2" name="speed"/>
            <p:cNvSpPr txBox="1">
              <a:spLocks noChangeArrowheads="1"/>
            </p:cNvSpPr>
            <p:nvPr/>
          </p:nvSpPr>
          <p:spPr bwMode="auto">
            <a:xfrm>
              <a:off x="368864" y="5313207"/>
              <a:ext cx="2122159" cy="615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Basic </a:t>
              </a:r>
              <a:r>
                <a:rPr lang="en-US" altLang="ko-KR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:          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xgboost</a:t>
              </a:r>
              <a:endParaRPr lang="en-US" altLang="ko-K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Advanced: </a:t>
              </a:r>
              <a:r>
                <a:rPr lang="ko-KR" alt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xgb.train</a:t>
              </a:r>
              <a:endParaRPr lang="en-US" altLang="ko-K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1018408" y="4923757"/>
              <a:ext cx="823075" cy="2769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 smtClean="0">
                  <a:latin typeface="Calibri" panose="020F0502020204030204" pitchFamily="34" charset="0"/>
                </a:rPr>
                <a:t>training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8435138" y="2126095"/>
            <a:ext cx="2498697" cy="2795003"/>
            <a:chOff x="3195966" y="2159774"/>
            <a:chExt cx="2498697" cy="2795003"/>
          </a:xfrm>
        </p:grpSpPr>
        <p:grpSp>
          <p:nvGrpSpPr>
            <p:cNvPr id="86" name="Group 5"/>
            <p:cNvGrpSpPr>
              <a:grpSpLocks/>
            </p:cNvGrpSpPr>
            <p:nvPr/>
          </p:nvGrpSpPr>
          <p:grpSpPr bwMode="auto">
            <a:xfrm>
              <a:off x="3691487" y="2159774"/>
              <a:ext cx="1463674" cy="1463675"/>
              <a:chOff x="938800" y="2303770"/>
              <a:chExt cx="1106899" cy="1106899"/>
            </a:xfrm>
          </p:grpSpPr>
          <p:sp>
            <p:nvSpPr>
              <p:cNvPr id="87" name="Oval 6"/>
              <p:cNvSpPr/>
              <p:nvPr/>
            </p:nvSpPr>
            <p:spPr>
              <a:xfrm>
                <a:off x="938800" y="2303770"/>
                <a:ext cx="1106899" cy="1106899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88" name="Group 7"/>
              <p:cNvGrpSpPr/>
              <p:nvPr/>
            </p:nvGrpSpPr>
            <p:grpSpPr>
              <a:xfrm>
                <a:off x="1232554" y="2561215"/>
                <a:ext cx="519393" cy="592010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89" name="Freeform 6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7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8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10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11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12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3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4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5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9" name="Rounded Rectangle 35"/>
            <p:cNvSpPr/>
            <p:nvPr/>
          </p:nvSpPr>
          <p:spPr bwMode="auto">
            <a:xfrm>
              <a:off x="3690232" y="3796650"/>
              <a:ext cx="1465261" cy="32067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3995665" y="3817064"/>
              <a:ext cx="819520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 smtClean="0">
                  <a:latin typeface="Calibri" panose="020F0502020204030204" pitchFamily="34" charset="0"/>
                </a:rPr>
                <a:t>booster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  <p:sp>
          <p:nvSpPr>
            <p:cNvPr id="102" name="speed"/>
            <p:cNvSpPr txBox="1">
              <a:spLocks noChangeArrowheads="1"/>
            </p:cNvSpPr>
            <p:nvPr/>
          </p:nvSpPr>
          <p:spPr bwMode="auto">
            <a:xfrm>
              <a:off x="3195966" y="4339224"/>
              <a:ext cx="2498697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nonlinear link: “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gbtree</a:t>
              </a: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” </a:t>
              </a:r>
              <a:endPara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linear link: “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gblinear</a:t>
              </a: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83" y="5668786"/>
            <a:ext cx="6203872" cy="961406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177247" y="2140374"/>
            <a:ext cx="1517056" cy="3011159"/>
            <a:chOff x="8888120" y="2105720"/>
            <a:chExt cx="1517056" cy="3011159"/>
          </a:xfrm>
        </p:grpSpPr>
        <p:grpSp>
          <p:nvGrpSpPr>
            <p:cNvPr id="124" name="Group 18"/>
            <p:cNvGrpSpPr>
              <a:grpSpLocks/>
            </p:cNvGrpSpPr>
            <p:nvPr/>
          </p:nvGrpSpPr>
          <p:grpSpPr bwMode="auto">
            <a:xfrm>
              <a:off x="8888120" y="2105720"/>
              <a:ext cx="1439678" cy="1439679"/>
              <a:chOff x="938800" y="4750859"/>
              <a:chExt cx="1106899" cy="1106899"/>
            </a:xfrm>
          </p:grpSpPr>
          <p:sp>
            <p:nvSpPr>
              <p:cNvPr id="125" name="Oval 19"/>
              <p:cNvSpPr/>
              <p:nvPr/>
            </p:nvSpPr>
            <p:spPr>
              <a:xfrm>
                <a:off x="938800" y="4750859"/>
                <a:ext cx="1106899" cy="1106899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26" name="Group 20"/>
              <p:cNvGrpSpPr/>
              <p:nvPr/>
            </p:nvGrpSpPr>
            <p:grpSpPr>
              <a:xfrm>
                <a:off x="1206707" y="5072921"/>
                <a:ext cx="571087" cy="462777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27" name="Freeform 26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27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28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29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30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31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3" name="Rounded Rectangle 35"/>
            <p:cNvSpPr/>
            <p:nvPr/>
          </p:nvSpPr>
          <p:spPr bwMode="auto">
            <a:xfrm>
              <a:off x="8888120" y="3733548"/>
              <a:ext cx="1465261" cy="32067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5" name="speed"/>
            <p:cNvSpPr txBox="1">
              <a:spLocks noChangeArrowheads="1"/>
            </p:cNvSpPr>
            <p:nvPr/>
          </p:nvSpPr>
          <p:spPr bwMode="auto">
            <a:xfrm>
              <a:off x="9409119" y="3767912"/>
              <a:ext cx="47442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 smtClean="0">
                  <a:latin typeface="Calibri" panose="020F0502020204030204" pitchFamily="34" charset="0"/>
                </a:rPr>
                <a:t>data</a:t>
              </a:r>
              <a:endParaRPr lang="en-US" altLang="ko-KR" sz="2000" dirty="0">
                <a:latin typeface="Calibri" panose="020F0502020204030204" pitchFamily="34" charset="0"/>
              </a:endParaRPr>
            </a:p>
          </p:txBody>
        </p:sp>
        <p:sp>
          <p:nvSpPr>
            <p:cNvPr id="136" name="speed"/>
            <p:cNvSpPr txBox="1">
              <a:spLocks noChangeArrowheads="1"/>
            </p:cNvSpPr>
            <p:nvPr/>
          </p:nvSpPr>
          <p:spPr bwMode="auto">
            <a:xfrm>
              <a:off x="8983633" y="4193549"/>
              <a:ext cx="142154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Sparse matrix</a:t>
              </a:r>
            </a:p>
            <a:p>
              <a:pPr latinLnBrk="1">
                <a:defRPr/>
              </a:pPr>
              <a:r>
                <a:rPr lang="en-US" altLang="ko-KR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Dense matrix</a:t>
              </a:r>
            </a:p>
            <a:p>
              <a:pPr latinLnBrk="1">
                <a:defRPr/>
              </a:pPr>
              <a:r>
                <a:rPr lang="en-US" altLang="ko-KR" sz="20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Xgb.DMatrix</a:t>
              </a:r>
              <a:endParaRPr lang="en-US" altLang="ko-K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3018</TotalTime>
  <Words>853</Words>
  <Application>Microsoft Office PowerPoint</Application>
  <PresentationFormat>寬螢幕</PresentationFormat>
  <Paragraphs>165</Paragraphs>
  <Slides>17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Arial Unicode MS</vt:lpstr>
      <vt:lpstr>Atlas Grotesk</vt:lpstr>
      <vt:lpstr>等线</vt:lpstr>
      <vt:lpstr>맑은 고딕</vt:lpstr>
      <vt:lpstr>Menlo</vt:lpstr>
      <vt:lpstr>宋体</vt:lpstr>
      <vt:lpstr>新細明體</vt:lpstr>
      <vt:lpstr>Arial</vt:lpstr>
      <vt:lpstr>Calibri</vt:lpstr>
      <vt:lpstr>Tahoma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Xgboost應用</vt:lpstr>
      <vt:lpstr>Xgboost應用</vt:lpstr>
      <vt:lpstr>Xgboost應用</vt:lpstr>
      <vt:lpstr>Xgboost應用</vt:lpstr>
      <vt:lpstr>Xgboost應用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沈祐珍</cp:lastModifiedBy>
  <cp:revision>192</cp:revision>
  <dcterms:created xsi:type="dcterms:W3CDTF">2015-12-02T02:04:02Z</dcterms:created>
  <dcterms:modified xsi:type="dcterms:W3CDTF">2018-05-23T12:34:00Z</dcterms:modified>
</cp:coreProperties>
</file>